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75" r:id="rId3"/>
    <p:sldId id="274" r:id="rId4"/>
    <p:sldId id="262" r:id="rId5"/>
    <p:sldId id="263" r:id="rId6"/>
    <p:sldId id="264" r:id="rId7"/>
    <p:sldId id="266" r:id="rId8"/>
    <p:sldId id="269" r:id="rId9"/>
    <p:sldId id="268" r:id="rId10"/>
    <p:sldId id="265" r:id="rId11"/>
    <p:sldId id="270" r:id="rId12"/>
    <p:sldId id="271" r:id="rId13"/>
    <p:sldId id="272" r:id="rId14"/>
    <p:sldId id="273" r:id="rId15"/>
  </p:sldIdLst>
  <p:sldSz cx="9144000" cy="5143500" type="screen16x9"/>
  <p:notesSz cx="6858000" cy="9144000"/>
  <p:custDataLst>
    <p:tags r:id="rId1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0DB3"/>
    <a:srgbClr val="0871B8"/>
    <a:srgbClr val="03BD0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420" y="-72"/>
      </p:cViewPr>
      <p:guideLst>
        <p:guide orient="horz" pos="1620"/>
        <p:guide orient="horz" pos="3026"/>
        <p:guide orient="horz" pos="2890"/>
        <p:guide orient="horz" pos="214"/>
        <p:guide pos="2880"/>
        <p:guide pos="204"/>
        <p:guide pos="5556"/>
        <p:guide pos="2653"/>
        <p:guide pos="310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7FC57-84E0-40B0-B521-AF94C2C5DC7D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A18B2-E68F-46F9-B98A-5F8EB2C5F1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6033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7FC57-84E0-40B0-B521-AF94C2C5DC7D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A18B2-E68F-46F9-B98A-5F8EB2C5F1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356451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7FC57-84E0-40B0-B521-AF94C2C5DC7D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A18B2-E68F-46F9-B98A-5F8EB2C5F1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09732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7FC57-84E0-40B0-B521-AF94C2C5DC7D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A18B2-E68F-46F9-B98A-5F8EB2C5F1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96231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7FC57-84E0-40B0-B521-AF94C2C5DC7D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A18B2-E68F-46F9-B98A-5F8EB2C5F1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62562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7FC57-84E0-40B0-B521-AF94C2C5DC7D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A18B2-E68F-46F9-B98A-5F8EB2C5F1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5342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7FC57-84E0-40B0-B521-AF94C2C5DC7D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A18B2-E68F-46F9-B98A-5F8EB2C5F1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988738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7FC57-84E0-40B0-B521-AF94C2C5DC7D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A18B2-E68F-46F9-B98A-5F8EB2C5F1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37520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7FC57-84E0-40B0-B521-AF94C2C5DC7D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A18B2-E68F-46F9-B98A-5F8EB2C5F1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00062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7FC57-84E0-40B0-B521-AF94C2C5DC7D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A18B2-E68F-46F9-B98A-5F8EB2C5F1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7317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7FC57-84E0-40B0-B521-AF94C2C5DC7D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A18B2-E68F-46F9-B98A-5F8EB2C5F1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76760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87FC57-84E0-40B0-B521-AF94C2C5DC7D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A18B2-E68F-46F9-B98A-5F8EB2C5F1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56866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gif"/><Relationship Id="rId18" Type="http://schemas.openxmlformats.org/officeDocument/2006/relationships/image" Target="../media/image17.png"/><Relationship Id="rId3" Type="http://schemas.openxmlformats.org/officeDocument/2006/relationships/image" Target="../media/image4.png"/><Relationship Id="rId21" Type="http://schemas.openxmlformats.org/officeDocument/2006/relationships/image" Target="../media/image20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6.gif"/><Relationship Id="rId2" Type="http://schemas.openxmlformats.org/officeDocument/2006/relationships/image" Target="../media/image3.png"/><Relationship Id="rId16" Type="http://schemas.microsoft.com/office/2007/relationships/hdphoto" Target="../media/hdphoto4.wdp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19" Type="http://schemas.openxmlformats.org/officeDocument/2006/relationships/image" Target="../media/image18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5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7" Type="http://schemas.microsoft.com/office/2007/relationships/hdphoto" Target="../media/hdphoto8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microsoft.com/office/2007/relationships/hdphoto" Target="../media/hdphoto7.wdp"/><Relationship Id="rId4" Type="http://schemas.openxmlformats.org/officeDocument/2006/relationships/image" Target="../media/image24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7" Type="http://schemas.microsoft.com/office/2007/relationships/hdphoto" Target="../media/hdphoto11.wdp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microsoft.com/office/2007/relationships/hdphoto" Target="../media/hdphoto10.wdp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microsoft.com/office/2007/relationships/hdphoto" Target="../media/hdphoto12.wdp"/><Relationship Id="rId7" Type="http://schemas.microsoft.com/office/2007/relationships/hdphoto" Target="../media/hdphoto14.wdp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microsoft.com/office/2007/relationships/hdphoto" Target="../media/hdphoto13.wdp"/><Relationship Id="rId4" Type="http://schemas.openxmlformats.org/officeDocument/2006/relationships/image" Target="../media/image30.jpeg"/><Relationship Id="rId9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7" Type="http://schemas.microsoft.com/office/2007/relationships/hdphoto" Target="../media/hdphoto17.wdp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microsoft.com/office/2007/relationships/hdphoto" Target="../media/hdphoto16.wdp"/><Relationship Id="rId4" Type="http://schemas.openxmlformats.org/officeDocument/2006/relationships/image" Target="../media/image3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7" Type="http://schemas.microsoft.com/office/2007/relationships/hdphoto" Target="../media/hdphoto20.wdp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microsoft.com/office/2007/relationships/hdphoto" Target="../media/hdphoto19.wdp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1.wdp"/><Relationship Id="rId7" Type="http://schemas.openxmlformats.org/officeDocument/2006/relationships/image" Target="../media/image4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20.png"/><Relationship Id="rId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6.jpeg"/><Relationship Id="rId7" Type="http://schemas.openxmlformats.org/officeDocument/2006/relationships/image" Target="../media/image49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microsoft.com/office/2007/relationships/hdphoto" Target="../media/hdphoto22.wdp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2.png"/><Relationship Id="rId7" Type="http://schemas.microsoft.com/office/2007/relationships/hdphoto" Target="../media/hdphoto23.wdp"/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675" y="171093"/>
            <a:ext cx="8353425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000" b="1" dirty="0">
                <a:solidFill>
                  <a:schemeClr val="tx2"/>
                </a:solidFill>
              </a:rPr>
              <a:t>Влияние электромагнитных излучений на живые </a:t>
            </a:r>
            <a:r>
              <a:rPr lang="ru-RU" sz="5000" b="1" dirty="0" smtClean="0">
                <a:solidFill>
                  <a:schemeClr val="tx2"/>
                </a:solidFill>
              </a:rPr>
              <a:t>организмы</a:t>
            </a:r>
            <a:endParaRPr lang="ru-RU" sz="5000" b="1" dirty="0">
              <a:solidFill>
                <a:schemeClr val="tx2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64088" y="2543618"/>
            <a:ext cx="2919990" cy="205435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584" y="2571750"/>
            <a:ext cx="2880320" cy="2133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24903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250" b="10694"/>
          <a:stretch/>
        </p:blipFill>
        <p:spPr>
          <a:xfrm>
            <a:off x="211553" y="2992319"/>
            <a:ext cx="8748712" cy="151216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500603" y="2766091"/>
                <a:ext cx="74731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120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sz="12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ru-RU" sz="12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−12</m:t>
                          </m:r>
                        </m:sup>
                      </m:sSup>
                      <m:r>
                        <a:rPr lang="ru-RU" sz="1200" b="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 м</m:t>
                      </m:r>
                    </m:oMath>
                  </m:oMathPara>
                </a14:m>
                <a:endParaRPr lang="ru-RU" sz="120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603" y="2766091"/>
                <a:ext cx="747319" cy="276999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TextBox 6"/>
              <p:cNvSpPr txBox="1"/>
              <p:nvPr/>
            </p:nvSpPr>
            <p:spPr>
              <a:xfrm>
                <a:off x="2091823" y="2771326"/>
                <a:ext cx="67839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120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sz="12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ru-RU" sz="12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−9</m:t>
                          </m:r>
                        </m:sup>
                      </m:sSup>
                      <m:r>
                        <a:rPr lang="ru-RU" sz="1200" b="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 м</m:t>
                      </m:r>
                    </m:oMath>
                  </m:oMathPara>
                </a14:m>
                <a:endParaRPr lang="ru-RU" sz="120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1823" y="2771326"/>
                <a:ext cx="678391" cy="276999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TextBox 7"/>
              <p:cNvSpPr txBox="1"/>
              <p:nvPr/>
            </p:nvSpPr>
            <p:spPr>
              <a:xfrm>
                <a:off x="3706956" y="2768782"/>
                <a:ext cx="696024" cy="2811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120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sz="12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ru-RU" sz="12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−6</m:t>
                          </m:r>
                        </m:sup>
                      </m:sSup>
                      <m:r>
                        <a:rPr lang="ru-RU" sz="1200" b="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 м</m:t>
                      </m:r>
                    </m:oMath>
                  </m:oMathPara>
                </a14:m>
                <a:endParaRPr lang="ru-RU" sz="120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6956" y="2768782"/>
                <a:ext cx="696024" cy="281167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TextBox 8"/>
              <p:cNvSpPr txBox="1"/>
              <p:nvPr/>
            </p:nvSpPr>
            <p:spPr>
              <a:xfrm>
                <a:off x="5233981" y="2771324"/>
                <a:ext cx="64793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120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sz="12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ru-RU" sz="12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−3</m:t>
                          </m:r>
                        </m:sup>
                      </m:sSup>
                      <m:r>
                        <a:rPr lang="ru-RU" sz="1200" b="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м</m:t>
                      </m:r>
                    </m:oMath>
                  </m:oMathPara>
                </a14:m>
                <a:endParaRPr lang="ru-RU" sz="120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3981" y="2771324"/>
                <a:ext cx="647933" cy="276999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TextBox 9"/>
              <p:cNvSpPr txBox="1"/>
              <p:nvPr/>
            </p:nvSpPr>
            <p:spPr>
              <a:xfrm>
                <a:off x="5810045" y="2766091"/>
                <a:ext cx="5998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120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sz="12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ru-RU" sz="12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0</m:t>
                          </m:r>
                        </m:sup>
                      </m:sSup>
                      <m:r>
                        <a:rPr lang="ru-RU" sz="1200" b="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 м</m:t>
                      </m:r>
                    </m:oMath>
                  </m:oMathPara>
                </a14:m>
                <a:endParaRPr lang="ru-RU" sz="120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045" y="2766091"/>
                <a:ext cx="599843" cy="276999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TextBox 10"/>
              <p:cNvSpPr txBox="1"/>
              <p:nvPr/>
            </p:nvSpPr>
            <p:spPr>
              <a:xfrm>
                <a:off x="6837554" y="2766091"/>
                <a:ext cx="5998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120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sz="12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ru-RU" sz="12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ru-RU" sz="1200" b="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 м</m:t>
                      </m:r>
                    </m:oMath>
                  </m:oMathPara>
                </a14:m>
                <a:endParaRPr lang="ru-RU" sz="120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7554" y="2766091"/>
                <a:ext cx="599843" cy="276999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430777" y="3074045"/>
            <a:ext cx="991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bg1"/>
                </a:solidFill>
              </a:rPr>
              <a:t>Гамма излучение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05589" y="3074045"/>
            <a:ext cx="11739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bg1"/>
                </a:solidFill>
              </a:rPr>
              <a:t>Рентгеновское излучение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57717" y="3072823"/>
            <a:ext cx="6553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bg1"/>
                </a:solidFill>
              </a:rPr>
              <a:t>Ультра-</a:t>
            </a:r>
            <a:r>
              <a:rPr lang="ru-RU" sz="1200" dirty="0" err="1" smtClean="0">
                <a:solidFill>
                  <a:schemeClr val="bg1"/>
                </a:solidFill>
              </a:rPr>
              <a:t>фиолет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66876" y="3074045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bg1"/>
                </a:solidFill>
              </a:rPr>
              <a:t>Видимый свет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87713" y="3074045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bg1"/>
                </a:solidFill>
              </a:rPr>
              <a:t>Инфракрасное излучение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67972" y="3072822"/>
            <a:ext cx="684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bg1"/>
                </a:solidFill>
              </a:rPr>
              <a:t>Микро-</a:t>
            </a:r>
          </a:p>
          <a:p>
            <a:pPr algn="ctr"/>
            <a:r>
              <a:rPr lang="ru-RU" sz="1200" dirty="0" smtClean="0">
                <a:solidFill>
                  <a:schemeClr val="bg1"/>
                </a:solidFill>
              </a:rPr>
              <a:t>волны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143245" y="3166377"/>
            <a:ext cx="1077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bg1"/>
                </a:solidFill>
              </a:rPr>
              <a:t>Радиоволны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09619" y="3563737"/>
            <a:ext cx="15867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Длинные волны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6537" y="3579126"/>
            <a:ext cx="16047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rgbClr val="7030A0"/>
                </a:solidFill>
              </a:rPr>
              <a:t>Короткие волны</a:t>
            </a:r>
            <a:endParaRPr lang="ru-RU" sz="1600" dirty="0">
              <a:solidFill>
                <a:srgbClr val="7030A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5469" y="3856415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bg1"/>
                </a:solidFill>
              </a:rPr>
              <a:t>Ультрафиолет</a:t>
            </a:r>
          </a:p>
          <a:p>
            <a:pPr algn="ctr"/>
            <a:r>
              <a:rPr lang="ru-RU" sz="1200" dirty="0" smtClean="0">
                <a:solidFill>
                  <a:schemeClr val="bg1"/>
                </a:solidFill>
              </a:rPr>
              <a:t>(УФ)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394221" y="3856415"/>
            <a:ext cx="11817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bg1"/>
                </a:solidFill>
              </a:rPr>
              <a:t>Инфракрасное излучение (ИК)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154931" y="3948747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Видимый свет</a:t>
            </a:r>
            <a:endParaRPr lang="ru-RU" sz="14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4" name="TextBox 23"/>
              <p:cNvSpPr txBox="1"/>
              <p:nvPr/>
            </p:nvSpPr>
            <p:spPr>
              <a:xfrm>
                <a:off x="1898675" y="4432479"/>
                <a:ext cx="87017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120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sz="1200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4</m:t>
                          </m:r>
                          <m:r>
                            <a:rPr lang="ru-RU" sz="1200" b="0" i="1" smtClean="0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ru-RU" sz="1200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ru-RU" sz="1200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−7</m:t>
                          </m:r>
                        </m:sup>
                      </m:sSup>
                      <m:r>
                        <a:rPr lang="ru-RU" sz="1200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 м</m:t>
                      </m:r>
                    </m:oMath>
                  </m:oMathPara>
                </a14:m>
                <a:endParaRPr lang="ru-RU" sz="1200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8675" y="4432479"/>
                <a:ext cx="870175" cy="276999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5" name="TextBox 24"/>
              <p:cNvSpPr txBox="1"/>
              <p:nvPr/>
            </p:nvSpPr>
            <p:spPr>
              <a:xfrm>
                <a:off x="3532805" y="4432479"/>
                <a:ext cx="87017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120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sz="1200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5</m:t>
                          </m:r>
                          <m:r>
                            <a:rPr lang="ru-RU" sz="1200" b="0" i="1" smtClean="0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ru-RU" sz="1200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ru-RU" sz="1200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−7</m:t>
                          </m:r>
                        </m:sup>
                      </m:sSup>
                      <m:r>
                        <a:rPr lang="ru-RU" sz="1200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 м</m:t>
                      </m:r>
                    </m:oMath>
                  </m:oMathPara>
                </a14:m>
                <a:endParaRPr lang="ru-RU" sz="1200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2805" y="4432479"/>
                <a:ext cx="870175" cy="276999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6" name="TextBox 25"/>
              <p:cNvSpPr txBox="1"/>
              <p:nvPr/>
            </p:nvSpPr>
            <p:spPr>
              <a:xfrm>
                <a:off x="5161973" y="4432479"/>
                <a:ext cx="87017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120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sz="1200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6</m:t>
                          </m:r>
                          <m:r>
                            <a:rPr lang="ru-RU" sz="1200" b="0" i="1" smtClean="0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ru-RU" sz="1200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ru-RU" sz="1200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−7</m:t>
                          </m:r>
                        </m:sup>
                      </m:sSup>
                      <m:r>
                        <a:rPr lang="ru-RU" sz="1200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 м</m:t>
                      </m:r>
                    </m:oMath>
                  </m:oMathPara>
                </a14:m>
                <a:endParaRPr lang="ru-RU" sz="1200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1973" y="4432479"/>
                <a:ext cx="870175" cy="276999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7" name="TextBox 26"/>
              <p:cNvSpPr txBox="1"/>
              <p:nvPr/>
            </p:nvSpPr>
            <p:spPr>
              <a:xfrm>
                <a:off x="6746148" y="4432479"/>
                <a:ext cx="87017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120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sz="1200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7</m:t>
                          </m:r>
                          <m:r>
                            <a:rPr lang="ru-RU" sz="1200" b="0" i="1" smtClean="0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ru-RU" sz="1200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ru-RU" sz="1200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−7</m:t>
                          </m:r>
                        </m:sup>
                      </m:sSup>
                      <m:r>
                        <a:rPr lang="ru-RU" sz="1200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 м</m:t>
                      </m:r>
                    </m:oMath>
                  </m:oMathPara>
                </a14:m>
                <a:endParaRPr lang="ru-RU" sz="1200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6148" y="4432479"/>
                <a:ext cx="870175" cy="276999"/>
              </a:xfrm>
              <a:prstGeom prst="rect">
                <a:avLst/>
              </a:prstGeom>
              <a:blipFill rotWithShape="1">
                <a:blip r:embed="rId1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Рисунок 1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1553" y="1476287"/>
            <a:ext cx="1405518" cy="1405518"/>
          </a:xfrm>
          <a:prstGeom prst="rect">
            <a:avLst/>
          </a:prstGeom>
        </p:spPr>
      </p:pic>
      <p:pic>
        <p:nvPicPr>
          <p:cNvPr id="29" name="Picture 6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 xmlns="">
                  <a14:imgLayer r:embed="rId16">
                    <a14:imgEffect>
                      <a14:backgroundRemoval t="0" b="100000" l="21368" r="75214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362" r="24139"/>
          <a:stretch/>
        </p:blipFill>
        <p:spPr bwMode="auto">
          <a:xfrm>
            <a:off x="1747975" y="1577274"/>
            <a:ext cx="1049450" cy="1203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Штриховая стрелка вправо 1"/>
          <p:cNvSpPr/>
          <p:nvPr/>
        </p:nvSpPr>
        <p:spPr>
          <a:xfrm rot="11550708">
            <a:off x="1726257" y="1082715"/>
            <a:ext cx="2200609" cy="432048"/>
          </a:xfrm>
          <a:prstGeom prst="stripedRightArrow">
            <a:avLst>
              <a:gd name="adj1" fmla="val 50000"/>
              <a:gd name="adj2" fmla="val 103405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Штриховая стрелка вправо 32"/>
          <p:cNvSpPr/>
          <p:nvPr/>
        </p:nvSpPr>
        <p:spPr>
          <a:xfrm rot="20744794">
            <a:off x="5326989" y="1082715"/>
            <a:ext cx="2180642" cy="432048"/>
          </a:xfrm>
          <a:prstGeom prst="stripedRightArrow">
            <a:avLst>
              <a:gd name="adj1" fmla="val 50000"/>
              <a:gd name="adj2" fmla="val 103405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Штриховая стрелка вправо 34"/>
          <p:cNvSpPr/>
          <p:nvPr/>
        </p:nvSpPr>
        <p:spPr>
          <a:xfrm rot="14068408">
            <a:off x="3534189" y="847273"/>
            <a:ext cx="883789" cy="432048"/>
          </a:xfrm>
          <a:prstGeom prst="stripedRightArrow">
            <a:avLst>
              <a:gd name="adj1" fmla="val 50000"/>
              <a:gd name="adj2" fmla="val 103405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Штриховая стрелка вправо 35"/>
          <p:cNvSpPr/>
          <p:nvPr/>
        </p:nvSpPr>
        <p:spPr>
          <a:xfrm rot="18368288">
            <a:off x="4738536" y="876980"/>
            <a:ext cx="883789" cy="432048"/>
          </a:xfrm>
          <a:prstGeom prst="stripedRightArrow">
            <a:avLst>
              <a:gd name="adj1" fmla="val 50000"/>
              <a:gd name="adj2" fmla="val 103405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323528" y="497844"/>
            <a:ext cx="14303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Проникающая способность</a:t>
            </a:r>
            <a:endParaRPr lang="ru-RU" sz="1600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2876860" y="343955"/>
            <a:ext cx="11332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Видимость</a:t>
            </a:r>
            <a:endParaRPr lang="ru-RU" sz="1600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5123355" y="344003"/>
            <a:ext cx="11727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Цветность</a:t>
            </a:r>
            <a:endParaRPr lang="ru-RU" sz="1600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7160975" y="390170"/>
            <a:ext cx="17394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Скорость распространения</a:t>
            </a:r>
            <a:endParaRPr lang="ru-RU" sz="1600" dirty="0"/>
          </a:p>
        </p:txBody>
      </p:sp>
      <p:pic>
        <p:nvPicPr>
          <p:cNvPr id="28" name="Picture 2" descr="http://ai-cdr.ucoz.ru/kartinki_2/utug.gif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6710295">
            <a:off x="4238141" y="1802024"/>
            <a:ext cx="930009" cy="1023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336" name="Рисунок 14335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35392" y="1733205"/>
            <a:ext cx="1207788" cy="1156585"/>
          </a:xfrm>
          <a:prstGeom prst="rect">
            <a:avLst/>
          </a:prstGeom>
        </p:spPr>
      </p:pic>
      <p:pic>
        <p:nvPicPr>
          <p:cNvPr id="14337" name="Рисунок 1433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23790" y="1776562"/>
            <a:ext cx="1375541" cy="1128027"/>
          </a:xfrm>
          <a:prstGeom prst="rect">
            <a:avLst/>
          </a:prstGeom>
        </p:spPr>
      </p:pic>
      <p:pic>
        <p:nvPicPr>
          <p:cNvPr id="10244" name="Picture 4" descr="http://trippintherift.com/wp-content/uploads/2014/01/radio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49276" y="1900045"/>
            <a:ext cx="1009780" cy="1009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http://tvantenna-m.narod.ru/images/antenna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03940" y="1577273"/>
            <a:ext cx="1278220" cy="1203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06849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4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  <p:bldP spid="11" grpId="0" animBg="1"/>
      <p:bldP spid="5" grpId="0"/>
      <p:bldP spid="13" grpId="0"/>
      <p:bldP spid="14" grpId="0"/>
      <p:bldP spid="15" grpId="0"/>
      <p:bldP spid="16" grpId="0"/>
      <p:bldP spid="17" grpId="0"/>
      <p:bldP spid="18" grpId="0"/>
      <p:bldP spid="6" grpId="0"/>
      <p:bldP spid="20" grpId="0"/>
      <p:bldP spid="21" grpId="0"/>
      <p:bldP spid="22" grpId="0"/>
      <p:bldP spid="23" grpId="0"/>
      <p:bldP spid="24" grpId="0" animBg="1"/>
      <p:bldP spid="25" grpId="0" animBg="1"/>
      <p:bldP spid="26" grpId="0" animBg="1"/>
      <p:bldP spid="27" grpId="0" animBg="1"/>
      <p:bldP spid="2" grpId="0" animBg="1"/>
      <p:bldP spid="33" grpId="0" animBg="1"/>
      <p:bldP spid="35" grpId="0" animBg="1"/>
      <p:bldP spid="36" grpId="0" animBg="1"/>
      <p:bldP spid="19" grpId="0"/>
      <p:bldP spid="38" grpId="0"/>
      <p:bldP spid="39" grpId="0"/>
      <p:bldP spid="4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195487"/>
            <a:ext cx="3672408" cy="465262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87538" y="160898"/>
            <a:ext cx="3859912" cy="4982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24185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56475" y="195486"/>
            <a:ext cx="42192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Инфракрасное излучение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2050" name="Picture 2" descr="http://www.infraredtraining.ru/wp-content/uploads/IR_8406m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07" r="2758" b="16297"/>
          <a:stretch/>
        </p:blipFill>
        <p:spPr bwMode="auto">
          <a:xfrm>
            <a:off x="3168005" y="3003798"/>
            <a:ext cx="2807989" cy="1728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" name="Picture 6" descr="http://img-fotki.yandex.ru/get/5210/xmuryj7.10/0_5e402_c86cd036_XL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112" b="9424"/>
          <a:stretch/>
        </p:blipFill>
        <p:spPr bwMode="auto">
          <a:xfrm>
            <a:off x="6012160" y="1059582"/>
            <a:ext cx="2807990" cy="17281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4" name="Picture 2" descr="http://www.gradremstroy.ru/wp-content/images/factor/sunact/sunact2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227"/>
          <a:stretch/>
        </p:blipFill>
        <p:spPr bwMode="auto">
          <a:xfrm>
            <a:off x="323850" y="1059583"/>
            <a:ext cx="2808231" cy="1728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Штриховая стрелка вправо 2"/>
          <p:cNvSpPr/>
          <p:nvPr/>
        </p:nvSpPr>
        <p:spPr>
          <a:xfrm rot="9119308">
            <a:off x="3318225" y="866710"/>
            <a:ext cx="720080" cy="360040"/>
          </a:xfrm>
          <a:prstGeom prst="stripedRightArrow">
            <a:avLst>
              <a:gd name="adj1" fmla="val 50000"/>
              <a:gd name="adj2" fmla="val 90351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Штриховая стрелка вправо 13"/>
          <p:cNvSpPr/>
          <p:nvPr/>
        </p:nvSpPr>
        <p:spPr>
          <a:xfrm rot="12480692" flipH="1">
            <a:off x="5110740" y="866709"/>
            <a:ext cx="720080" cy="360040"/>
          </a:xfrm>
          <a:prstGeom prst="stripedRightArrow">
            <a:avLst>
              <a:gd name="adj1" fmla="val 50000"/>
              <a:gd name="adj2" fmla="val 90351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Штриховая стрелка вправо 14"/>
          <p:cNvSpPr/>
          <p:nvPr/>
        </p:nvSpPr>
        <p:spPr>
          <a:xfrm rot="5400000">
            <a:off x="3722959" y="1792875"/>
            <a:ext cx="1682603" cy="360040"/>
          </a:xfrm>
          <a:prstGeom prst="stripedRightArrow">
            <a:avLst>
              <a:gd name="adj1" fmla="val 50000"/>
              <a:gd name="adj2" fmla="val 156811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78561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tana.ucoz.ru/_ld/11/0463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35" t="1647" r="2298" b="9732"/>
          <a:stretch/>
        </p:blipFill>
        <p:spPr bwMode="auto">
          <a:xfrm>
            <a:off x="6022233" y="860883"/>
            <a:ext cx="2820142" cy="19214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3353205" y="78115"/>
            <a:ext cx="24375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В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и</a:t>
            </a:r>
            <a:r>
              <a:rPr lang="ru-RU" sz="2800" b="1" dirty="0" smtClean="0">
                <a:solidFill>
                  <a:srgbClr val="FFFF00"/>
                </a:solidFill>
              </a:rPr>
              <a:t>д</a:t>
            </a:r>
            <a:r>
              <a:rPr lang="ru-RU" sz="2800" b="1" dirty="0" smtClean="0">
                <a:solidFill>
                  <a:srgbClr val="00B050"/>
                </a:solidFill>
              </a:rPr>
              <a:t>и</a:t>
            </a:r>
            <a:r>
              <a:rPr lang="ru-RU" sz="2800" b="1" dirty="0" smtClean="0">
                <a:solidFill>
                  <a:srgbClr val="00B0F0"/>
                </a:solidFill>
              </a:rPr>
              <a:t>м</a:t>
            </a:r>
            <a:r>
              <a:rPr lang="ru-RU" sz="2800" b="1" dirty="0" smtClean="0">
                <a:solidFill>
                  <a:srgbClr val="0070C0"/>
                </a:solidFill>
              </a:rPr>
              <a:t>ы</a:t>
            </a:r>
            <a:r>
              <a:rPr lang="ru-RU" sz="2800" b="1" dirty="0" smtClean="0">
                <a:solidFill>
                  <a:srgbClr val="7030A0"/>
                </a:solidFill>
              </a:rPr>
              <a:t>й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</a:rPr>
              <a:t>с</a:t>
            </a:r>
            <a:r>
              <a:rPr lang="ru-RU" sz="2800" b="1" dirty="0" smtClean="0">
                <a:solidFill>
                  <a:srgbClr val="03BD03"/>
                </a:solidFill>
              </a:rPr>
              <a:t>в</a:t>
            </a:r>
            <a:r>
              <a:rPr lang="ru-RU" sz="2800" b="1" dirty="0" smtClean="0">
                <a:solidFill>
                  <a:srgbClr val="0871B8"/>
                </a:solidFill>
              </a:rPr>
              <a:t>е</a:t>
            </a:r>
            <a:r>
              <a:rPr lang="ru-RU" sz="2800" b="1" dirty="0" smtClean="0">
                <a:solidFill>
                  <a:srgbClr val="B30DB3"/>
                </a:solidFill>
              </a:rPr>
              <a:t>т</a:t>
            </a:r>
            <a:endParaRPr lang="ru-RU" sz="2800" b="1" dirty="0">
              <a:solidFill>
                <a:srgbClr val="B30DB3"/>
              </a:solidFill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3133605" y="2919123"/>
            <a:ext cx="2820144" cy="1929480"/>
            <a:chOff x="2915816" y="2545060"/>
            <a:chExt cx="3156454" cy="2193543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616" t="4312" r="2983" b="5031"/>
            <a:stretch/>
          </p:blipFill>
          <p:spPr>
            <a:xfrm>
              <a:off x="2915816" y="2545060"/>
              <a:ext cx="3156454" cy="219354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4" name="Выноска с четырьмя стрелками 3"/>
            <p:cNvSpPr/>
            <p:nvPr/>
          </p:nvSpPr>
          <p:spPr>
            <a:xfrm>
              <a:off x="3563888" y="2554208"/>
              <a:ext cx="1755319" cy="1852855"/>
            </a:xfrm>
            <a:prstGeom prst="quadArrowCallout">
              <a:avLst>
                <a:gd name="adj1" fmla="val 10578"/>
                <a:gd name="adj2" fmla="val 8197"/>
                <a:gd name="adj3" fmla="val 28303"/>
                <a:gd name="adj4" fmla="val 10578"/>
              </a:avLst>
            </a:prstGeom>
            <a:scene3d>
              <a:camera prst="orthographicFront">
                <a:rot lat="17999987" lon="10799999" rev="0"/>
              </a:camera>
              <a:lightRig rig="threePt" dir="t"/>
            </a:scene3d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284378" y="2996388"/>
              <a:ext cx="314338" cy="3498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dirty="0" smtClean="0">
                  <a:solidFill>
                    <a:srgbClr val="FFFF00"/>
                  </a:solidFill>
                </a:rPr>
                <a:t>С</a:t>
              </a:r>
              <a:endParaRPr lang="ru-RU" sz="1400" dirty="0">
                <a:solidFill>
                  <a:srgbClr val="FFFF00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250289" y="3576359"/>
              <a:ext cx="382516" cy="3498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dirty="0" smtClean="0">
                  <a:solidFill>
                    <a:srgbClr val="FFFF00"/>
                  </a:solidFill>
                </a:rPr>
                <a:t>Ю</a:t>
              </a:r>
              <a:endParaRPr lang="ru-RU" sz="1400" dirty="0">
                <a:solidFill>
                  <a:srgbClr val="FFFF0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860998" y="3326745"/>
              <a:ext cx="288032" cy="314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 smtClean="0">
                  <a:solidFill>
                    <a:srgbClr val="FFFF00"/>
                  </a:solidFill>
                </a:rPr>
                <a:t>З</a:t>
              </a:r>
              <a:endParaRPr lang="ru-RU" sz="1200" dirty="0">
                <a:solidFill>
                  <a:srgbClr val="FFFF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750560" y="3323181"/>
              <a:ext cx="288032" cy="314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 smtClean="0">
                  <a:solidFill>
                    <a:srgbClr val="FFFF00"/>
                  </a:solidFill>
                </a:rPr>
                <a:t>В</a:t>
              </a:r>
              <a:endParaRPr lang="ru-RU" sz="1200" dirty="0">
                <a:solidFill>
                  <a:srgbClr val="FFFF00"/>
                </a:solidFill>
              </a:endParaRPr>
            </a:p>
          </p:txBody>
        </p:sp>
      </p:grpSp>
      <p:pic>
        <p:nvPicPr>
          <p:cNvPr id="4098" name="Picture 2" descr="http://www.klass39.ru/wp-content/uploads/2011/11/000146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461" y="860882"/>
            <a:ext cx="2820144" cy="19294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3" name="Штриховая стрелка вправо 12"/>
          <p:cNvSpPr/>
          <p:nvPr/>
        </p:nvSpPr>
        <p:spPr>
          <a:xfrm rot="9119308">
            <a:off x="3334214" y="761617"/>
            <a:ext cx="720080" cy="360040"/>
          </a:xfrm>
          <a:prstGeom prst="stripedRightArrow">
            <a:avLst>
              <a:gd name="adj1" fmla="val 50000"/>
              <a:gd name="adj2" fmla="val 90351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Штриховая стрелка вправо 13"/>
          <p:cNvSpPr/>
          <p:nvPr/>
        </p:nvSpPr>
        <p:spPr>
          <a:xfrm rot="12480692" flipH="1">
            <a:off x="5126729" y="761616"/>
            <a:ext cx="720080" cy="360040"/>
          </a:xfrm>
          <a:prstGeom prst="stripedRightArrow">
            <a:avLst>
              <a:gd name="adj1" fmla="val 50000"/>
              <a:gd name="adj2" fmla="val 90351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Штриховая стрелка вправо 14"/>
          <p:cNvSpPr/>
          <p:nvPr/>
        </p:nvSpPr>
        <p:spPr>
          <a:xfrm rot="5400000">
            <a:off x="3738948" y="1687782"/>
            <a:ext cx="1682603" cy="360040"/>
          </a:xfrm>
          <a:prstGeom prst="stripedRightArrow">
            <a:avLst>
              <a:gd name="adj1" fmla="val 50000"/>
              <a:gd name="adj2" fmla="val 156811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31075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http://www.ikirov.ru/img/Article/54543/large_Article.Bez_imen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39663" y="860883"/>
            <a:ext cx="2819432" cy="19294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6" name="Picture 6" descr="http://www.flightfit.ru/images/0902_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43283" y="2927169"/>
            <a:ext cx="2820143" cy="19214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2" name="Picture 2" descr="http://uv-snab.ru/img/lamp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139" y="860883"/>
            <a:ext cx="2820144" cy="19294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2176122" y="98336"/>
            <a:ext cx="48193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Ультрафиолетовое излучение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13" name="Штриховая стрелка вправо 12"/>
          <p:cNvSpPr/>
          <p:nvPr/>
        </p:nvSpPr>
        <p:spPr>
          <a:xfrm rot="9119308">
            <a:off x="3343892" y="761617"/>
            <a:ext cx="720080" cy="360040"/>
          </a:xfrm>
          <a:prstGeom prst="stripedRightArrow">
            <a:avLst>
              <a:gd name="adj1" fmla="val 50000"/>
              <a:gd name="adj2" fmla="val 90351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Штриховая стрелка вправо 13"/>
          <p:cNvSpPr/>
          <p:nvPr/>
        </p:nvSpPr>
        <p:spPr>
          <a:xfrm rot="12480692" flipH="1">
            <a:off x="5136407" y="761616"/>
            <a:ext cx="720080" cy="360040"/>
          </a:xfrm>
          <a:prstGeom prst="stripedRightArrow">
            <a:avLst>
              <a:gd name="adj1" fmla="val 50000"/>
              <a:gd name="adj2" fmla="val 90351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Штриховая стрелка вправо 14"/>
          <p:cNvSpPr/>
          <p:nvPr/>
        </p:nvSpPr>
        <p:spPr>
          <a:xfrm rot="5400000">
            <a:off x="3748626" y="1687782"/>
            <a:ext cx="1682603" cy="360040"/>
          </a:xfrm>
          <a:prstGeom prst="stripedRightArrow">
            <a:avLst>
              <a:gd name="adj1" fmla="val 50000"/>
              <a:gd name="adj2" fmla="val 156811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30" name="Picture 10" descr="http://ochki-optom.org/i/glassinfo/Rolling/3020B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394139">
            <a:off x="499461" y="3320903"/>
            <a:ext cx="2247681" cy="1133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http://content.onliner.by/forum/88c/d96/473520/800x800/fd7ca7beb29ca9a80f09260fd0383cee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584"/>
          <a:stretch/>
        </p:blipFill>
        <p:spPr bwMode="auto">
          <a:xfrm rot="21106441">
            <a:off x="6718964" y="3294465"/>
            <a:ext cx="1829319" cy="935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09437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http://www.mogosp.by/images/%D1%84%D0%BE%D1%82%D0%BE%201%D0%B4%D0%B5%D0%BD%D1%82%D0%B0%D0%BB%D1%8C%D0%BD%D1%8B%D0%B9%20%D1%81%D0%BD%D0%B8%D0%BC%D0%BE%D0%BA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40" t="7423" r="4250" b="6519"/>
          <a:stretch/>
        </p:blipFill>
        <p:spPr bwMode="auto">
          <a:xfrm>
            <a:off x="3143283" y="2927169"/>
            <a:ext cx="2820143" cy="19214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148" name="Picture 4" descr="http://www.dezinfo.net/images3/image/07.2010/rentg/100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03" t="8534" b="27381"/>
          <a:stretch/>
        </p:blipFill>
        <p:spPr bwMode="auto">
          <a:xfrm>
            <a:off x="6039663" y="860883"/>
            <a:ext cx="2819432" cy="19294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146" name="Picture 2" descr="http://attachments-blog.tut.by/72184/files/2013/03/infiltrativnii_tyberkylez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2557" y="860883"/>
            <a:ext cx="2830726" cy="19294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2500380" y="195486"/>
            <a:ext cx="4179093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Рентгеновское излучение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3" name="Штриховая стрелка вправо 12"/>
          <p:cNvSpPr/>
          <p:nvPr/>
        </p:nvSpPr>
        <p:spPr>
          <a:xfrm rot="9119308">
            <a:off x="3343892" y="761617"/>
            <a:ext cx="720080" cy="360040"/>
          </a:xfrm>
          <a:prstGeom prst="stripedRightArrow">
            <a:avLst>
              <a:gd name="adj1" fmla="val 50000"/>
              <a:gd name="adj2" fmla="val 90351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Штриховая стрелка вправо 13"/>
          <p:cNvSpPr/>
          <p:nvPr/>
        </p:nvSpPr>
        <p:spPr>
          <a:xfrm rot="12480692" flipH="1">
            <a:off x="5136407" y="761616"/>
            <a:ext cx="720080" cy="360040"/>
          </a:xfrm>
          <a:prstGeom prst="stripedRightArrow">
            <a:avLst>
              <a:gd name="adj1" fmla="val 50000"/>
              <a:gd name="adj2" fmla="val 90351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Штриховая стрелка вправо 14"/>
          <p:cNvSpPr/>
          <p:nvPr/>
        </p:nvSpPr>
        <p:spPr>
          <a:xfrm rot="5400000">
            <a:off x="3748626" y="1687782"/>
            <a:ext cx="1682603" cy="360040"/>
          </a:xfrm>
          <a:prstGeom prst="stripedRightArrow">
            <a:avLst>
              <a:gd name="adj1" fmla="val 50000"/>
              <a:gd name="adj2" fmla="val 156811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47275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 animBg="1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67059" y="1865174"/>
            <a:ext cx="1278704" cy="1091577"/>
          </a:xfrm>
          <a:prstGeom prst="rect">
            <a:avLst/>
          </a:prstGeom>
        </p:spPr>
      </p:pic>
      <p:grpSp>
        <p:nvGrpSpPr>
          <p:cNvPr id="8" name="Группа 87"/>
          <p:cNvGrpSpPr>
            <a:grpSpLocks/>
          </p:cNvGrpSpPr>
          <p:nvPr/>
        </p:nvGrpSpPr>
        <p:grpSpPr bwMode="auto">
          <a:xfrm>
            <a:off x="3052923" y="2220782"/>
            <a:ext cx="2976753" cy="661370"/>
            <a:chOff x="5143504" y="5000636"/>
            <a:chExt cx="2786082" cy="965200"/>
          </a:xfrm>
        </p:grpSpPr>
        <p:sp>
          <p:nvSpPr>
            <p:cNvPr id="9" name="Полилиния 8"/>
            <p:cNvSpPr/>
            <p:nvPr/>
          </p:nvSpPr>
          <p:spPr>
            <a:xfrm>
              <a:off x="5143504" y="5000636"/>
              <a:ext cx="2590818" cy="965200"/>
            </a:xfrm>
            <a:custGeom>
              <a:avLst/>
              <a:gdLst>
                <a:gd name="connsiteX0" fmla="*/ 0 w 2590800"/>
                <a:gd name="connsiteY0" fmla="*/ 609600 h 965200"/>
                <a:gd name="connsiteX1" fmla="*/ 431800 w 2590800"/>
                <a:gd name="connsiteY1" fmla="*/ 50800 h 965200"/>
                <a:gd name="connsiteX2" fmla="*/ 939800 w 2590800"/>
                <a:gd name="connsiteY2" fmla="*/ 914400 h 965200"/>
                <a:gd name="connsiteX3" fmla="*/ 1295400 w 2590800"/>
                <a:gd name="connsiteY3" fmla="*/ 355600 h 965200"/>
                <a:gd name="connsiteX4" fmla="*/ 1625600 w 2590800"/>
                <a:gd name="connsiteY4" fmla="*/ 635000 h 965200"/>
                <a:gd name="connsiteX5" fmla="*/ 1905000 w 2590800"/>
                <a:gd name="connsiteY5" fmla="*/ 228600 h 965200"/>
                <a:gd name="connsiteX6" fmla="*/ 2133600 w 2590800"/>
                <a:gd name="connsiteY6" fmla="*/ 609600 h 965200"/>
                <a:gd name="connsiteX7" fmla="*/ 2489200 w 2590800"/>
                <a:gd name="connsiteY7" fmla="*/ 330200 h 965200"/>
                <a:gd name="connsiteX8" fmla="*/ 2590800 w 2590800"/>
                <a:gd name="connsiteY8" fmla="*/ 228600 h 96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90800" h="965200">
                  <a:moveTo>
                    <a:pt x="0" y="609600"/>
                  </a:moveTo>
                  <a:cubicBezTo>
                    <a:pt x="137583" y="304800"/>
                    <a:pt x="275167" y="0"/>
                    <a:pt x="431800" y="50800"/>
                  </a:cubicBezTo>
                  <a:cubicBezTo>
                    <a:pt x="588433" y="101600"/>
                    <a:pt x="795867" y="863600"/>
                    <a:pt x="939800" y="914400"/>
                  </a:cubicBezTo>
                  <a:cubicBezTo>
                    <a:pt x="1083733" y="965200"/>
                    <a:pt x="1181100" y="402167"/>
                    <a:pt x="1295400" y="355600"/>
                  </a:cubicBezTo>
                  <a:cubicBezTo>
                    <a:pt x="1409700" y="309033"/>
                    <a:pt x="1524000" y="656167"/>
                    <a:pt x="1625600" y="635000"/>
                  </a:cubicBezTo>
                  <a:cubicBezTo>
                    <a:pt x="1727200" y="613833"/>
                    <a:pt x="1820333" y="232833"/>
                    <a:pt x="1905000" y="228600"/>
                  </a:cubicBezTo>
                  <a:cubicBezTo>
                    <a:pt x="1989667" y="224367"/>
                    <a:pt x="2036233" y="592667"/>
                    <a:pt x="2133600" y="609600"/>
                  </a:cubicBezTo>
                  <a:cubicBezTo>
                    <a:pt x="2230967" y="626533"/>
                    <a:pt x="2413000" y="393700"/>
                    <a:pt x="2489200" y="330200"/>
                  </a:cubicBezTo>
                  <a:cubicBezTo>
                    <a:pt x="2565400" y="266700"/>
                    <a:pt x="2578100" y="247650"/>
                    <a:pt x="2590800" y="228600"/>
                  </a:cubicBezTo>
                </a:path>
              </a:pathLst>
            </a:cu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10" name="Прямая со стрелкой 9"/>
            <p:cNvCxnSpPr>
              <a:stCxn id="9" idx="8"/>
            </p:cNvCxnSpPr>
            <p:nvPr/>
          </p:nvCxnSpPr>
          <p:spPr>
            <a:xfrm flipV="1">
              <a:off x="7734322" y="5214948"/>
              <a:ext cx="195264" cy="14288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927595" y="2248866"/>
            <a:ext cx="26226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r>
              <a:rPr lang="el-GR" sz="4000" i="1" dirty="0">
                <a:latin typeface="Times New Roman" pitchFamily="18" charset="0"/>
                <a:cs typeface="Times New Roman" pitchFamily="18" charset="0"/>
              </a:rPr>
              <a:t>γ</a:t>
            </a:r>
            <a:endParaRPr lang="ru-RU" sz="4000" i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2" name="Группа 23"/>
          <p:cNvGrpSpPr>
            <a:grpSpLocks/>
          </p:cNvGrpSpPr>
          <p:nvPr/>
        </p:nvGrpSpPr>
        <p:grpSpPr bwMode="auto">
          <a:xfrm>
            <a:off x="763784" y="1766663"/>
            <a:ext cx="1586417" cy="1535308"/>
            <a:chOff x="1285852" y="2451038"/>
            <a:chExt cx="2160177" cy="2170238"/>
          </a:xfrm>
        </p:grpSpPr>
        <p:sp>
          <p:nvSpPr>
            <p:cNvPr id="13" name="Овал 12"/>
            <p:cNvSpPr/>
            <p:nvPr/>
          </p:nvSpPr>
          <p:spPr>
            <a:xfrm>
              <a:off x="2357422" y="3286124"/>
              <a:ext cx="767297" cy="763648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1822960" y="2451038"/>
              <a:ext cx="767297" cy="763648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1447249" y="2571744"/>
              <a:ext cx="767297" cy="763648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1857356" y="3071810"/>
              <a:ext cx="767297" cy="763648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 rot="15907305">
              <a:off x="1287677" y="3419785"/>
              <a:ext cx="763648" cy="767297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000232" y="3857628"/>
              <a:ext cx="767297" cy="763648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2360068" y="2505233"/>
              <a:ext cx="767297" cy="763648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1946480" y="2657960"/>
              <a:ext cx="802855" cy="668191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extrusionH="127000" prstMaterial="powder">
              <a:bevelT w="50800" h="6350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1654532" y="3697369"/>
              <a:ext cx="802855" cy="668191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extrusionH="127000" prstMaterial="powder">
              <a:bevelT w="50800" h="6350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1362585" y="3103421"/>
              <a:ext cx="802855" cy="668191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extrusionH="127000" prstMaterial="powder">
              <a:bevelT w="50800" h="6350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2643174" y="3429000"/>
              <a:ext cx="802855" cy="816678"/>
            </a:xfrm>
            <a:prstGeom prst="ellipse">
              <a:avLst/>
            </a:prstGeom>
            <a:gradFill flip="none" rotWithShape="1">
              <a:gsLst>
                <a:gs pos="0">
                  <a:srgbClr val="FFF200"/>
                </a:gs>
                <a:gs pos="47000">
                  <a:srgbClr val="FF7A00"/>
                </a:gs>
                <a:gs pos="100000">
                  <a:srgbClr val="FF0300"/>
                </a:gs>
                <a:gs pos="100000">
                  <a:srgbClr val="4D0808"/>
                </a:gs>
              </a:gsLst>
              <a:lin ang="5400000" scaled="0"/>
              <a:tileRect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2500298" y="3000372"/>
              <a:ext cx="802855" cy="668191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extrusionH="127000" prstMaterial="powder">
              <a:bevelT w="50800" h="6350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2357422" y="3643314"/>
              <a:ext cx="802855" cy="668191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extrusionH="127000" prstMaterial="powder">
              <a:bevelT w="50800" h="6350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1928794" y="3143248"/>
              <a:ext cx="802855" cy="816678"/>
            </a:xfrm>
            <a:prstGeom prst="ellipse">
              <a:avLst/>
            </a:prstGeom>
            <a:gradFill flip="none" rotWithShape="1">
              <a:gsLst>
                <a:gs pos="0">
                  <a:srgbClr val="FFF200"/>
                </a:gs>
                <a:gs pos="47000">
                  <a:srgbClr val="FF7A00"/>
                </a:gs>
                <a:gs pos="100000">
                  <a:srgbClr val="FF0300"/>
                </a:gs>
                <a:gs pos="100000">
                  <a:srgbClr val="4D0808"/>
                </a:gs>
              </a:gsLst>
              <a:lin ang="5400000" scaled="0"/>
              <a:tileRect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342770" y="3235058"/>
            <a:ext cx="26360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algn="ctr"/>
            <a:r>
              <a:rPr lang="ru-RU" sz="2000" dirty="0">
                <a:latin typeface="Calibri" pitchFamily="34" charset="0"/>
                <a:cs typeface="Calibri" pitchFamily="34" charset="0"/>
              </a:rPr>
              <a:t>Возбужденное ядро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1306738" y="2187311"/>
            <a:ext cx="411964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r>
              <a:rPr lang="en-US" sz="4400" b="1" dirty="0"/>
              <a:t>K</a:t>
            </a:r>
            <a:endParaRPr lang="ru-RU" sz="3200" b="1" dirty="0"/>
          </a:p>
        </p:txBody>
      </p:sp>
      <p:sp>
        <p:nvSpPr>
          <p:cNvPr id="3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093757" y="746751"/>
            <a:ext cx="49564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>
                <a:latin typeface="Calibri" pitchFamily="34" charset="0"/>
                <a:cs typeface="Calibri" pitchFamily="34" charset="0"/>
              </a:rPr>
              <a:t>Оно излучается </a:t>
            </a:r>
            <a:r>
              <a:rPr lang="ru-RU" sz="2400" u="sng" dirty="0">
                <a:latin typeface="Calibri" pitchFamily="34" charset="0"/>
                <a:cs typeface="Calibri" pitchFamily="34" charset="0"/>
              </a:rPr>
              <a:t>не</a:t>
            </a:r>
            <a:r>
              <a:rPr lang="ru-RU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sz="2400" u="sng" dirty="0">
                <a:latin typeface="Calibri" pitchFamily="34" charset="0"/>
                <a:cs typeface="Calibri" pitchFamily="34" charset="0"/>
              </a:rPr>
              <a:t>атомом</a:t>
            </a:r>
            <a:r>
              <a:rPr lang="ru-RU" sz="2400" dirty="0">
                <a:latin typeface="Calibri" pitchFamily="34" charset="0"/>
                <a:cs typeface="Calibri" pitchFamily="34" charset="0"/>
              </a:rPr>
              <a:t>, а </a:t>
            </a:r>
            <a:r>
              <a:rPr lang="ru-RU" sz="2400" u="sng" dirty="0" smtClean="0">
                <a:latin typeface="Calibri" pitchFamily="34" charset="0"/>
                <a:cs typeface="Calibri" pitchFamily="34" charset="0"/>
              </a:rPr>
              <a:t>ядром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.</a:t>
            </a:r>
            <a:endParaRPr lang="ru-RU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041722" y="196345"/>
            <a:ext cx="3023264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Гамма-излучение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5689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97471E-6 C 0.02691 -0.03083 0.05452 -0.06136 0.07934 -0.05612 C 0.10399 -0.05026 0.12847 0.03084 0.1467 0.03269 C 0.16511 0.03454 0.17327 -0.04193 0.18958 -0.04656 C 0.20642 -0.05118 0.22865 0.00555 0.24462 0.00463 C 0.26129 0.0037 0.27396 -0.05118 0.28802 -0.05118 C 0.30208 -0.05118 0.31771 0.00093 0.3309 0.00463 C 0.34462 0.00864 0.35261 -0.02096 0.36823 -0.02806 C 0.38333 -0.03515 0.41597 -0.03638 0.42379 -0.03731 " pathEditMode="relative" rAng="0" ptsTypes="aaaaaaaaA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181" y="-1357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29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27" grpId="0"/>
      <p:bldP spid="28" grpId="0"/>
      <p:bldP spid="3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 descr="http://www.topnews24.ru/uploads/posts/2009-10/1256053357_koloski_bi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52324" y="860884"/>
            <a:ext cx="2794109" cy="19294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196" name="Picture 4" descr="http://www.radugatm.com/upload/medialibrary/039/039b343ec982e25980cbc9e5a47309b6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43283" y="2927169"/>
            <a:ext cx="2820143" cy="19214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194" name="Picture 2" descr="http://uromax.ru/images/26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850" y="860883"/>
            <a:ext cx="2819433" cy="19294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3041722" y="196345"/>
            <a:ext cx="3023264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Гамма-излучение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3" name="Штриховая стрелка вправо 12"/>
          <p:cNvSpPr/>
          <p:nvPr/>
        </p:nvSpPr>
        <p:spPr>
          <a:xfrm rot="9119308">
            <a:off x="3343892" y="761617"/>
            <a:ext cx="720080" cy="360040"/>
          </a:xfrm>
          <a:prstGeom prst="stripedRightArrow">
            <a:avLst>
              <a:gd name="adj1" fmla="val 50000"/>
              <a:gd name="adj2" fmla="val 90351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Штриховая стрелка вправо 13"/>
          <p:cNvSpPr/>
          <p:nvPr/>
        </p:nvSpPr>
        <p:spPr>
          <a:xfrm rot="12480692" flipH="1">
            <a:off x="5136407" y="761616"/>
            <a:ext cx="720080" cy="360040"/>
          </a:xfrm>
          <a:prstGeom prst="stripedRightArrow">
            <a:avLst>
              <a:gd name="adj1" fmla="val 50000"/>
              <a:gd name="adj2" fmla="val 90351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Штриховая стрелка вправо 14"/>
          <p:cNvSpPr/>
          <p:nvPr/>
        </p:nvSpPr>
        <p:spPr>
          <a:xfrm rot="5400000">
            <a:off x="3748626" y="1687782"/>
            <a:ext cx="1682603" cy="360040"/>
          </a:xfrm>
          <a:prstGeom prst="stripedRightArrow">
            <a:avLst>
              <a:gd name="adj1" fmla="val 50000"/>
              <a:gd name="adj2" fmla="val 156811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10302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 animBg="1"/>
      <p:bldP spid="14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lanetaryabundance.webs.com/EarthGrid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100000" l="0" r="100000">
                        <a14:backgroundMark x1="98684" y1="41613" x2="98684" y2="596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60160" y="1143703"/>
            <a:ext cx="2823679" cy="2879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mcomservice.ru/content/images/komp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243594" y="314859"/>
            <a:ext cx="2843808" cy="2232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://tvantenna-m.narod.ru/images/antenn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83839" y="314858"/>
            <a:ext cx="2836311" cy="223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ttp://viking1234567.narod.ru/000_7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3594" y="2616820"/>
            <a:ext cx="2843808" cy="2132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imperiasofta.ru/wp-content/uploads/2013/09/76c3ff0886e2e69af6032871b0c26716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83839" y="2616820"/>
            <a:ext cx="2836311" cy="2043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38114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lerogetours.com/wp-content/uploads/2011/06/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5923"/>
            <a:ext cx="2880320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http://active.shop.by/pics/items/Image_cwb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547" t="5888" r="10423" b="13555"/>
          <a:stretch/>
        </p:blipFill>
        <p:spPr bwMode="auto">
          <a:xfrm>
            <a:off x="6017644" y="2714182"/>
            <a:ext cx="2757583" cy="2012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static-hetzner.mediasaturnrussia.ru/bunny/public/images/1167702/0/300x300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105" b="20700"/>
          <a:stretch/>
        </p:blipFill>
        <p:spPr bwMode="auto">
          <a:xfrm>
            <a:off x="371947" y="2746552"/>
            <a:ext cx="2919586" cy="1841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61534" y="368261"/>
            <a:ext cx="2813693" cy="220348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5916" y="336942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Биополе</a:t>
            </a:r>
            <a:endParaRPr lang="ru-RU" sz="2000" b="1" dirty="0">
              <a:solidFill>
                <a:schemeClr val="tx2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67019" y="503833"/>
            <a:ext cx="3009959" cy="429994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59817" y="503833"/>
            <a:ext cx="3024361" cy="4320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87206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10644" y="2051957"/>
            <a:ext cx="4494564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Источники 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негативного</a:t>
            </a:r>
            <a:endParaRPr lang="en-US" sz="3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излучения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45901" y="130136"/>
            <a:ext cx="21975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/>
              <a:t>Мобильная </a:t>
            </a:r>
            <a:r>
              <a:rPr lang="ru-RU" dirty="0" smtClean="0"/>
              <a:t>связь</a:t>
            </a:r>
            <a:endParaRPr lang="en-US" dirty="0" smtClean="0"/>
          </a:p>
          <a:p>
            <a:pPr algn="ctr"/>
            <a:r>
              <a:rPr lang="ru-RU" dirty="0" smtClean="0"/>
              <a:t>и </a:t>
            </a:r>
            <a:r>
              <a:rPr lang="ru-RU" dirty="0"/>
              <a:t>сотовые телефоны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887794" y="130137"/>
            <a:ext cx="14568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Компьютеры</a:t>
            </a:r>
            <a:endParaRPr lang="en-US" dirty="0" smtClean="0"/>
          </a:p>
          <a:p>
            <a:pPr algn="ctr"/>
            <a:r>
              <a:rPr lang="ru-RU" dirty="0" smtClean="0"/>
              <a:t>и </a:t>
            </a:r>
            <a:r>
              <a:rPr lang="ru-RU" dirty="0"/>
              <a:t>ноутбуки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73374" y="268638"/>
            <a:ext cx="11972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Телевизор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20216" y="4251048"/>
            <a:ext cx="18442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Микроволновки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438430" y="4234693"/>
            <a:ext cx="24663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Линии электропередач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720326" y="4380077"/>
            <a:ext cx="16752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Космические</a:t>
            </a:r>
            <a:endParaRPr lang="en-US" dirty="0" smtClean="0"/>
          </a:p>
          <a:p>
            <a:pPr algn="ctr"/>
            <a:r>
              <a:rPr lang="ru-RU" dirty="0" smtClean="0"/>
              <a:t>ретрансляторы</a:t>
            </a:r>
            <a:endParaRPr lang="ru-RU" dirty="0"/>
          </a:p>
        </p:txBody>
      </p:sp>
      <p:pic>
        <p:nvPicPr>
          <p:cNvPr id="1026" name="Picture 2" descr="http://www.arms-expo.ru/im.xp/0490480560540480570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2827" y="3007925"/>
            <a:ext cx="1970199" cy="137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domcomputer.ru/wp-content/uploads/2012/07/notebook-acer-aspir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89997"/>
            <a:ext cx="1678584" cy="1343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samobrankin.ru/wp-content/uploads/2012/12/%D0%B2%D1%8B%D0%B1%D0%B8%D1%80%D0%B0%D0%B5%D0%BC-%D0%BC%D0%B8%D0%BA%D1%80%D0%BE%D0%B2%D0%BE%D0%BB%D0%BD%D0%BE%D0%B2%D0%BA%D1%8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8238" y="3110359"/>
            <a:ext cx="1868244" cy="1270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computerhistory.narod.ru/sredstva_obrabotki_inf/LCD-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94496" y="659196"/>
            <a:ext cx="1755007" cy="136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9987" y="776464"/>
            <a:ext cx="1851171" cy="157926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18081" y="2724666"/>
            <a:ext cx="2107014" cy="1510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14023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5" grpId="0"/>
      <p:bldP spid="6" grpId="0"/>
      <p:bldP spid="7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850" y="710347"/>
            <a:ext cx="84963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2000" dirty="0" smtClean="0"/>
              <a:t>Не </a:t>
            </a:r>
            <a:r>
              <a:rPr lang="ru-RU" sz="2000" dirty="0"/>
              <a:t>оставляйте включенный телевизор в комнате, из которой ушли, особенно в спальне.</a:t>
            </a:r>
          </a:p>
          <a:p>
            <a:pPr defTabSz="271463"/>
            <a:r>
              <a:rPr lang="ru-RU" sz="2000" b="1" dirty="0" smtClean="0"/>
              <a:t>	Совет</a:t>
            </a:r>
            <a:r>
              <a:rPr lang="ru-RU" sz="2000" b="1" dirty="0"/>
              <a:t>:</a:t>
            </a:r>
            <a:r>
              <a:rPr lang="ru-RU" sz="2000" dirty="0"/>
              <a:t> лучше черно-белый телевизор, чем </a:t>
            </a:r>
            <a:r>
              <a:rPr lang="ru-RU" sz="2000" dirty="0" smtClean="0"/>
              <a:t>цветной, </a:t>
            </a:r>
            <a:r>
              <a:rPr lang="ru-RU" sz="2000" dirty="0"/>
              <a:t>дистанционный пульт — не роскошь, а мера предосторожности</a:t>
            </a:r>
            <a:r>
              <a:rPr lang="ru-RU" sz="2000" dirty="0" smtClean="0"/>
              <a:t>.</a:t>
            </a:r>
          </a:p>
          <a:p>
            <a:endParaRPr lang="ru-RU" sz="1000" dirty="0"/>
          </a:p>
          <a:p>
            <a:pPr marL="285750" indent="-285750">
              <a:buFont typeface="Wingdings" pitchFamily="2" charset="2"/>
              <a:buChar char="Ø"/>
            </a:pPr>
            <a:r>
              <a:rPr lang="ru-RU" sz="2000" dirty="0" smtClean="0"/>
              <a:t>Если </a:t>
            </a:r>
            <a:r>
              <a:rPr lang="ru-RU" sz="2000" dirty="0"/>
              <a:t>даже на час встаете из-за компьютера, выключайте его.</a:t>
            </a:r>
          </a:p>
          <a:p>
            <a:pPr defTabSz="271463"/>
            <a:r>
              <a:rPr lang="ru-RU" sz="2000" b="1" dirty="0" smtClean="0"/>
              <a:t>	Совет:</a:t>
            </a:r>
            <a:r>
              <a:rPr lang="ru-RU" sz="2000" dirty="0" smtClean="0"/>
              <a:t> его </a:t>
            </a:r>
            <a:r>
              <a:rPr lang="ru-RU" sz="2000" dirty="0"/>
              <a:t>разумнее устанавливать в углу комнаты, чтобы пореже обходить вокруг</a:t>
            </a:r>
            <a:r>
              <a:rPr lang="ru-RU" sz="2000" dirty="0" smtClean="0"/>
              <a:t>.</a:t>
            </a:r>
          </a:p>
          <a:p>
            <a:endParaRPr lang="ru-RU" sz="1000" dirty="0"/>
          </a:p>
          <a:p>
            <a:pPr marL="285750" indent="-285750">
              <a:buFont typeface="Wingdings" pitchFamily="2" charset="2"/>
              <a:buChar char="Ø"/>
            </a:pPr>
            <a:r>
              <a:rPr lang="ru-RU" sz="2000" dirty="0" smtClean="0"/>
              <a:t>Когда </a:t>
            </a:r>
            <a:r>
              <a:rPr lang="ru-RU" sz="2000" dirty="0"/>
              <a:t>работает микроволновая печь, лучше не сидеть рядом, а отойти на 1,5 — 2 м.</a:t>
            </a:r>
          </a:p>
          <a:p>
            <a:pPr defTabSz="271463"/>
            <a:r>
              <a:rPr lang="ru-RU" sz="2000" b="1" dirty="0" smtClean="0"/>
              <a:t>	Помните</a:t>
            </a:r>
            <a:r>
              <a:rPr lang="ru-RU" sz="2000" dirty="0"/>
              <a:t>: печь предназначена прежде всего для разогрева пищи или приготовления полуфабрикатов, то есть для включения на относительно короткий срок</a:t>
            </a:r>
            <a:r>
              <a:rPr lang="ru-RU" sz="2000" dirty="0" smtClean="0"/>
              <a:t>.</a:t>
            </a:r>
            <a:endParaRPr lang="ru-RU" sz="1000" dirty="0"/>
          </a:p>
        </p:txBody>
      </p:sp>
      <p:sp>
        <p:nvSpPr>
          <p:cNvPr id="3" name="TextBox 2"/>
          <p:cNvSpPr txBox="1"/>
          <p:nvPr/>
        </p:nvSpPr>
        <p:spPr>
          <a:xfrm>
            <a:off x="1562426" y="204873"/>
            <a:ext cx="60191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Советы по уменьшению влияния ЭМП</a:t>
            </a:r>
            <a:endParaRPr lang="ru-RU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347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850" y="648335"/>
            <a:ext cx="8496300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2000" dirty="0"/>
              <a:t>На ночь не оставляйте технику работать в режиме </a:t>
            </a:r>
            <a:r>
              <a:rPr lang="ru-RU" sz="2000" dirty="0" err="1"/>
              <a:t>stand-by</a:t>
            </a:r>
            <a:r>
              <a:rPr lang="ru-RU" sz="2000" dirty="0"/>
              <a:t>.</a:t>
            </a:r>
          </a:p>
          <a:p>
            <a:pPr marL="285750" indent="-285750">
              <a:buFont typeface="Wingdings" pitchFamily="2" charset="2"/>
              <a:buChar char="Ø"/>
            </a:pPr>
            <a:endParaRPr lang="ru-RU" sz="10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ru-RU" sz="2000" dirty="0" smtClean="0"/>
              <a:t>Выбирая </a:t>
            </a:r>
            <a:r>
              <a:rPr lang="ru-RU" sz="2000" dirty="0"/>
              <a:t>технику, отдайте предпочтение той, у которой есть кнопка, отключающая ее от сети.</a:t>
            </a:r>
          </a:p>
          <a:p>
            <a:pPr marL="285750" indent="-285750">
              <a:buFont typeface="Wingdings" pitchFamily="2" charset="2"/>
              <a:buChar char="Ø"/>
            </a:pPr>
            <a:endParaRPr lang="ru-RU" sz="1000" dirty="0"/>
          </a:p>
          <a:p>
            <a:pPr marL="285750" indent="-285750">
              <a:buFont typeface="Wingdings" pitchFamily="2" charset="2"/>
              <a:buChar char="Ø"/>
            </a:pPr>
            <a:r>
              <a:rPr lang="ru-RU" sz="2000" dirty="0"/>
              <a:t>Стиральную машину лучше разместить в ванной комнате</a:t>
            </a:r>
            <a:r>
              <a:rPr lang="ru-RU" sz="2000" dirty="0" smtClean="0"/>
              <a:t>.</a:t>
            </a:r>
          </a:p>
          <a:p>
            <a:pPr marL="285750" indent="-285750">
              <a:buFont typeface="Wingdings" pitchFamily="2" charset="2"/>
              <a:buChar char="Ø"/>
            </a:pPr>
            <a:endParaRPr lang="ru-RU" sz="1000" dirty="0"/>
          </a:p>
          <a:p>
            <a:pPr marL="285750" indent="-285750">
              <a:buFont typeface="Wingdings" pitchFamily="2" charset="2"/>
              <a:buChar char="Ø"/>
            </a:pPr>
            <a:r>
              <a:rPr lang="ru-RU" sz="2000" dirty="0"/>
              <a:t>Стены, даже несущие, не защищают от электромагнитного поля, поэтому прежде, чем выбирать место для кровати, неплохо бы узнать, где стоит телевизор у соседей</a:t>
            </a:r>
            <a:r>
              <a:rPr lang="ru-RU" sz="2000" dirty="0" smtClean="0"/>
              <a:t>.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sz="1000" dirty="0"/>
          </a:p>
          <a:p>
            <a:pPr marL="285750" indent="-285750">
              <a:buFont typeface="Wingdings" pitchFamily="2" charset="2"/>
              <a:buChar char="Ø"/>
            </a:pPr>
            <a:r>
              <a:rPr lang="ru-RU" sz="2000" dirty="0"/>
              <a:t>Старайтесь не включать много приборов в одну розетку</a:t>
            </a:r>
            <a:r>
              <a:rPr lang="ru-RU" sz="2000" dirty="0" smtClean="0"/>
              <a:t>.</a:t>
            </a:r>
          </a:p>
          <a:p>
            <a:pPr marL="285750" indent="-285750">
              <a:buFont typeface="Wingdings" pitchFamily="2" charset="2"/>
              <a:buChar char="Ø"/>
            </a:pPr>
            <a:endParaRPr lang="ru-RU" sz="1000" dirty="0"/>
          </a:p>
          <a:p>
            <a:pPr marL="285750" indent="-285750">
              <a:buFont typeface="Wingdings" pitchFamily="2" charset="2"/>
              <a:buChar char="Ø"/>
            </a:pPr>
            <a:r>
              <a:rPr lang="ru-RU" sz="2000" dirty="0"/>
              <a:t>Следите, чтобы наружные провода были расправлены и не образовывали беспорядочных колец и петель.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62426" y="195486"/>
            <a:ext cx="60191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Советы по уменьшению влияния ЭМП</a:t>
            </a:r>
            <a:endParaRPr lang="ru-RU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257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3874db558ccec33afad95274a3a776d9281e3cc6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531</TotalTime>
  <Words>197</Words>
  <Application>Microsoft Office PowerPoint</Application>
  <PresentationFormat>Экран (16:9)</PresentationFormat>
  <Paragraphs>76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46</cp:revision>
  <dcterms:created xsi:type="dcterms:W3CDTF">2014-01-17T07:09:14Z</dcterms:created>
  <dcterms:modified xsi:type="dcterms:W3CDTF">2016-09-28T11:04:03Z</dcterms:modified>
</cp:coreProperties>
</file>